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5" r:id="rId2"/>
    <p:sldId id="287" r:id="rId3"/>
    <p:sldId id="286" r:id="rId4"/>
    <p:sldId id="288" r:id="rId5"/>
    <p:sldId id="290" r:id="rId6"/>
    <p:sldId id="29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FC8"/>
    <a:srgbClr val="BD2033"/>
    <a:srgbClr val="84161F"/>
    <a:srgbClr val="C4C4DA"/>
    <a:srgbClr val="1C1E26"/>
    <a:srgbClr val="303342"/>
    <a:srgbClr val="485F74"/>
    <a:srgbClr val="354655"/>
    <a:srgbClr val="C80000"/>
    <a:srgbClr val="85B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95332" autoAdjust="0"/>
  </p:normalViewPr>
  <p:slideViewPr>
    <p:cSldViewPr snapToGrid="0">
      <p:cViewPr varScale="1">
        <p:scale>
          <a:sx n="67" d="100"/>
          <a:sy n="67" d="100"/>
        </p:scale>
        <p:origin x="804" y="44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421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‹#›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265355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296934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234893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667" r:id="rId26"/>
    <p:sldLayoutId id="2147483772" r:id="rId27"/>
    <p:sldLayoutId id="2147483790" r:id="rId28"/>
    <p:sldLayoutId id="2147483794" r:id="rId29"/>
    <p:sldLayoutId id="2147483663" r:id="rId30"/>
    <p:sldLayoutId id="2147483764" r:id="rId31"/>
    <p:sldLayoutId id="2147483759" r:id="rId32"/>
    <p:sldLayoutId id="2147483776" r:id="rId33"/>
    <p:sldLayoutId id="2147483755" r:id="rId34"/>
    <p:sldLayoutId id="2147483664" r:id="rId35"/>
    <p:sldLayoutId id="2147483782" r:id="rId36"/>
    <p:sldLayoutId id="2147483777" r:id="rId37"/>
    <p:sldLayoutId id="2147483774" r:id="rId38"/>
    <p:sldLayoutId id="2147483775" r:id="rId39"/>
    <p:sldLayoutId id="2147483665" r:id="rId40"/>
    <p:sldLayoutId id="2147483666" r:id="rId41"/>
    <p:sldLayoutId id="2147483668" r:id="rId42"/>
    <p:sldLayoutId id="2147483669" r:id="rId43"/>
    <p:sldLayoutId id="2147483670" r:id="rId44"/>
    <p:sldLayoutId id="2147483671" r:id="rId45"/>
    <p:sldLayoutId id="2147483672" r:id="rId46"/>
    <p:sldLayoutId id="2147483673" r:id="rId47"/>
    <p:sldLayoutId id="2147483674" r:id="rId48"/>
    <p:sldLayoutId id="2147483675" r:id="rId49"/>
    <p:sldLayoutId id="2147483676" r:id="rId50"/>
    <p:sldLayoutId id="2147483677" r:id="rId51"/>
    <p:sldLayoutId id="2147483678" r:id="rId52"/>
    <p:sldLayoutId id="2147483679" r:id="rId53"/>
    <p:sldLayoutId id="2147483680" r:id="rId54"/>
    <p:sldLayoutId id="2147483681" r:id="rId55"/>
    <p:sldLayoutId id="2147483682" r:id="rId56"/>
    <p:sldLayoutId id="2147483683" r:id="rId57"/>
    <p:sldLayoutId id="2147483684" r:id="rId58"/>
    <p:sldLayoutId id="2147483685" r:id="rId59"/>
    <p:sldLayoutId id="2147483686" r:id="rId60"/>
    <p:sldLayoutId id="2147483687" r:id="rId61"/>
    <p:sldLayoutId id="2147483688" r:id="rId62"/>
    <p:sldLayoutId id="2147483689" r:id="rId63"/>
    <p:sldLayoutId id="2147483649" r:id="rId64"/>
    <p:sldLayoutId id="2147483691" r:id="rId65"/>
    <p:sldLayoutId id="2147483692" r:id="rId66"/>
    <p:sldLayoutId id="2147483693" r:id="rId67"/>
    <p:sldLayoutId id="2147483694" r:id="rId68"/>
    <p:sldLayoutId id="2147483695" r:id="rId69"/>
    <p:sldLayoutId id="2147483696" r:id="rId70"/>
    <p:sldLayoutId id="2147483697" r:id="rId71"/>
    <p:sldLayoutId id="2147483698" r:id="rId72"/>
    <p:sldLayoutId id="2147483699" r:id="rId73"/>
    <p:sldLayoutId id="2147483700" r:id="rId74"/>
    <p:sldLayoutId id="2147483701" r:id="rId75"/>
    <p:sldLayoutId id="2147483702" r:id="rId76"/>
    <p:sldLayoutId id="2147483703" r:id="rId77"/>
    <p:sldLayoutId id="2147483704" r:id="rId78"/>
    <p:sldLayoutId id="2147483705" r:id="rId79"/>
    <p:sldLayoutId id="2147483706" r:id="rId80"/>
    <p:sldLayoutId id="2147483707" r:id="rId81"/>
    <p:sldLayoutId id="2147483709" r:id="rId82"/>
    <p:sldLayoutId id="2147483710" r:id="rId83"/>
    <p:sldLayoutId id="2147483711" r:id="rId84"/>
    <p:sldLayoutId id="2147483712" r:id="rId85"/>
    <p:sldLayoutId id="2147483713" r:id="rId86"/>
    <p:sldLayoutId id="2147483714" r:id="rId87"/>
    <p:sldLayoutId id="2147483716" r:id="rId88"/>
    <p:sldLayoutId id="2147483717" r:id="rId89"/>
    <p:sldLayoutId id="2147483719" r:id="rId90"/>
    <p:sldLayoutId id="2147483721" r:id="rId91"/>
    <p:sldLayoutId id="2147483720" r:id="rId92"/>
    <p:sldLayoutId id="2147483722" r:id="rId93"/>
    <p:sldLayoutId id="2147483723" r:id="rId94"/>
    <p:sldLayoutId id="2147483724" r:id="rId95"/>
    <p:sldLayoutId id="2147483725" r:id="rId96"/>
    <p:sldLayoutId id="2147483726" r:id="rId97"/>
    <p:sldLayoutId id="2147483727" r:id="rId98"/>
    <p:sldLayoutId id="2147483728" r:id="rId99"/>
    <p:sldLayoutId id="2147483729" r:id="rId100"/>
    <p:sldLayoutId id="2147483730" r:id="rId101"/>
    <p:sldLayoutId id="2147483731" r:id="rId102"/>
    <p:sldLayoutId id="2147483732" r:id="rId103"/>
    <p:sldLayoutId id="2147483733" r:id="rId104"/>
    <p:sldLayoutId id="2147483773" r:id="rId105"/>
    <p:sldLayoutId id="2147483734" r:id="rId106"/>
    <p:sldLayoutId id="2147483735" r:id="rId107"/>
    <p:sldLayoutId id="2147483736" r:id="rId108"/>
    <p:sldLayoutId id="2147483737" r:id="rId109"/>
    <p:sldLayoutId id="2147483738" r:id="rId110"/>
    <p:sldLayoutId id="2147483739" r:id="rId111"/>
    <p:sldLayoutId id="2147483741" r:id="rId112"/>
    <p:sldLayoutId id="2147483742" r:id="rId113"/>
    <p:sldLayoutId id="2147483743" r:id="rId114"/>
    <p:sldLayoutId id="2147483744" r:id="rId115"/>
    <p:sldLayoutId id="2147483745" r:id="rId116"/>
    <p:sldLayoutId id="2147483746" r:id="rId117"/>
    <p:sldLayoutId id="2147483747" r:id="rId118"/>
    <p:sldLayoutId id="2147483748" r:id="rId119"/>
    <p:sldLayoutId id="2147483749" r:id="rId120"/>
    <p:sldLayoutId id="2147483750" r:id="rId121"/>
    <p:sldLayoutId id="2147483751" r:id="rId122"/>
    <p:sldLayoutId id="2147483752" r:id="rId123"/>
    <p:sldLayoutId id="2147483753" r:id="rId124"/>
    <p:sldLayoutId id="2147483754" r:id="rId125"/>
    <p:sldLayoutId id="2147483756" r:id="rId126"/>
    <p:sldLayoutId id="2147483757" r:id="rId127"/>
    <p:sldLayoutId id="2147483758" r:id="rId128"/>
    <p:sldLayoutId id="2147483763" r:id="rId129"/>
    <p:sldLayoutId id="2147483766" r:id="rId130"/>
    <p:sldLayoutId id="2147483765" r:id="rId131"/>
    <p:sldLayoutId id="2147483768" r:id="rId132"/>
    <p:sldLayoutId id="2147483769" r:id="rId133"/>
    <p:sldLayoutId id="2147483770" r:id="rId134"/>
    <p:sldLayoutId id="2147483771" r:id="rId135"/>
    <p:sldLayoutId id="2147483787" r:id="rId136"/>
    <p:sldLayoutId id="2147483780" r:id="rId137"/>
    <p:sldLayoutId id="2147483783" r:id="rId138"/>
    <p:sldLayoutId id="2147483784" r:id="rId139"/>
    <p:sldLayoutId id="2147483785" r:id="rId140"/>
    <p:sldLayoutId id="2147483786" r:id="rId141"/>
    <p:sldLayoutId id="2147483791" r:id="rId142"/>
    <p:sldLayoutId id="2147483789" r:id="rId143"/>
    <p:sldLayoutId id="2147483793" r:id="rId144"/>
    <p:sldLayoutId id="2147483690" r:id="rId1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Zx7RKjzG4g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133349" y="1960776"/>
            <a:ext cx="6889621" cy="163967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uk-UA" sz="9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259" y="2275859"/>
            <a:ext cx="6860265" cy="10095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uk-UA" sz="8000" dirty="0">
                <a:solidFill>
                  <a:schemeClr val="bg1"/>
                </a:solidFill>
                <a:latin typeface="+mj-lt"/>
              </a:rPr>
              <a:t>Радіо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36124" y="3458853"/>
            <a:ext cx="647125" cy="165427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936125" y="843280"/>
            <a:ext cx="1162026" cy="1090085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7" r="21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9317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18596" y="3198167"/>
            <a:ext cx="9954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Відеоролик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«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Історія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радіо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»</a:t>
            </a:r>
            <a:endParaRPr lang="en-US" sz="24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FE6B4-3357-42AC-B652-2314E9BC3DA0}"/>
              </a:ext>
            </a:extLst>
          </p:cNvPr>
          <p:cNvSpPr txBox="1"/>
          <p:nvPr/>
        </p:nvSpPr>
        <p:spPr>
          <a:xfrm>
            <a:off x="4457700" y="3659832"/>
            <a:ext cx="401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https://youtu.be/Zx7RKjzG4gY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6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699433" y="609948"/>
            <a:ext cx="2781272" cy="3481466"/>
            <a:chOff x="1752601" y="1506200"/>
            <a:chExt cx="2781272" cy="3481466"/>
          </a:xfrm>
        </p:grpSpPr>
        <p:sp>
          <p:nvSpPr>
            <p:cNvPr id="21" name="Rectangle 20"/>
            <p:cNvSpPr/>
            <p:nvPr/>
          </p:nvSpPr>
          <p:spPr>
            <a:xfrm>
              <a:off x="1752601" y="3302996"/>
              <a:ext cx="2781272" cy="500436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 panose="020B0502040204020203" pitchFamily="34" charset="0"/>
                </a:rPr>
                <a:t>радіослухачі</a:t>
              </a:r>
              <a:endParaRPr lang="en-US" sz="1400" dirty="0">
                <a:solidFill>
                  <a:schemeClr val="accent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45075" y="3798430"/>
              <a:ext cx="1996323" cy="11892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38</a:t>
              </a:r>
              <a:r>
                <a:rPr lang="en-US" sz="4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uk-UA" sz="4400" dirty="0">
                  <a:solidFill>
                    <a:schemeClr val="bg1"/>
                  </a:solidFill>
                  <a:cs typeface="Segoe UI" panose="020B0502040204020203" pitchFamily="34" charset="0"/>
                </a:rPr>
                <a:t>років</a:t>
              </a:r>
              <a:endParaRPr lang="en-US" sz="24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242337" y="1506200"/>
              <a:ext cx="1801798" cy="1801798"/>
              <a:chOff x="1220118" y="2343274"/>
              <a:chExt cx="2450851" cy="2450851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1">
                  <a:alpha val="13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12800" dist="50800" dir="5400000" sx="82000" sy="8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/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lum bright="100000"/>
            </a:blip>
            <a:stretch>
              <a:fillRect/>
            </a:stretch>
          </p:blipFill>
          <p:spPr>
            <a:xfrm>
              <a:off x="2783709" y="2056931"/>
              <a:ext cx="719055" cy="67453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106231" y="614950"/>
            <a:ext cx="2781272" cy="3481466"/>
            <a:chOff x="4692663" y="1506200"/>
            <a:chExt cx="2781272" cy="3481466"/>
          </a:xfrm>
        </p:grpSpPr>
        <p:grpSp>
          <p:nvGrpSpPr>
            <p:cNvPr id="5" name="Group 4"/>
            <p:cNvGrpSpPr/>
            <p:nvPr/>
          </p:nvGrpSpPr>
          <p:grpSpPr>
            <a:xfrm>
              <a:off x="5182399" y="1506200"/>
              <a:ext cx="1801798" cy="1801798"/>
              <a:chOff x="1220118" y="2343274"/>
              <a:chExt cx="2450851" cy="2450851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2">
                  <a:alpha val="13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2">
                  <a:alpha val="25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12800" dist="50800" dir="5400000" sx="82000" sy="8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692663" y="3302996"/>
              <a:ext cx="2781272" cy="500436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 panose="020B0502040204020203" pitchFamily="34" charset="0"/>
                </a:rPr>
                <a:t>телеспоживачі</a:t>
              </a:r>
              <a:endParaRPr lang="en-US" sz="1400" dirty="0">
                <a:solidFill>
                  <a:schemeClr val="accent1"/>
                </a:solidFill>
                <a:cs typeface="Segoe UI" panose="020B0502040204020203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lum bright="100000"/>
            </a:blip>
            <a:stretch>
              <a:fillRect/>
            </a:stretch>
          </p:blipFill>
          <p:spPr>
            <a:xfrm>
              <a:off x="5751654" y="2020559"/>
              <a:ext cx="663288" cy="76307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085136" y="3798430"/>
              <a:ext cx="1996323" cy="11892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uk-UA" sz="44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50</a:t>
              </a:r>
              <a:r>
                <a:rPr lang="en-US" sz="4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uk-UA" sz="4400" dirty="0">
                  <a:solidFill>
                    <a:schemeClr val="bg1"/>
                  </a:solidFill>
                  <a:cs typeface="Segoe UI" panose="020B0502040204020203" pitchFamily="34" charset="0"/>
                </a:rPr>
                <a:t>років</a:t>
              </a:r>
              <a:endParaRPr lang="en-US" sz="24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6949" y="609948"/>
            <a:ext cx="3776694" cy="3486468"/>
            <a:chOff x="7172957" y="1501198"/>
            <a:chExt cx="3776694" cy="3486468"/>
          </a:xfrm>
        </p:grpSpPr>
        <p:grpSp>
          <p:nvGrpSpPr>
            <p:cNvPr id="24" name="Group 23"/>
            <p:cNvGrpSpPr/>
            <p:nvPr/>
          </p:nvGrpSpPr>
          <p:grpSpPr>
            <a:xfrm>
              <a:off x="8160404" y="1501198"/>
              <a:ext cx="1801798" cy="1801798"/>
              <a:chOff x="1220118" y="2343274"/>
              <a:chExt cx="2450851" cy="2450851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3">
                  <a:alpha val="13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3">
                  <a:alpha val="25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12800" dist="50800" dir="5400000" sx="82000" sy="8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7172957" y="3297994"/>
              <a:ext cx="3776694" cy="500436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" panose="020B0502040204020203" pitchFamily="34" charset="0"/>
                </a:rPr>
                <a:t>інтернет-користувачі</a:t>
              </a:r>
              <a:endParaRPr lang="en-US" sz="1600" dirty="0">
                <a:solidFill>
                  <a:schemeClr val="accent1"/>
                </a:solidFill>
                <a:cs typeface="Segoe UI" panose="020B0502040204020203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tretch>
              <a:fillRect/>
            </a:stretch>
          </p:blipFill>
          <p:spPr>
            <a:xfrm>
              <a:off x="8698888" y="2056931"/>
              <a:ext cx="724831" cy="72670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8063141" y="3798430"/>
              <a:ext cx="1996323" cy="11892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uk-UA" sz="44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34</a:t>
              </a:r>
              <a:r>
                <a:rPr lang="en-US" sz="4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uk-UA" sz="4400" dirty="0">
                  <a:solidFill>
                    <a:schemeClr val="bg1"/>
                  </a:solidFill>
                  <a:cs typeface="Segoe UI" panose="020B0502040204020203" pitchFamily="34" charset="0"/>
                </a:rPr>
                <a:t>роки</a:t>
              </a:r>
              <a:endParaRPr lang="en-US" sz="24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702" y="4489248"/>
            <a:ext cx="1878732" cy="190516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856686" y="5182879"/>
            <a:ext cx="1996323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400" b="1" dirty="0">
                <a:solidFill>
                  <a:schemeClr val="bg1"/>
                </a:solidFill>
                <a:cs typeface="Segoe UI" panose="020B0502040204020203" pitchFamily="34" charset="0"/>
              </a:rPr>
              <a:t>49%</a:t>
            </a:r>
            <a:endParaRPr lang="en-US" sz="24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80827" y="5182879"/>
            <a:ext cx="1996323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bg1"/>
                </a:solidFill>
                <a:cs typeface="Segoe UI" panose="020B0502040204020203" pitchFamily="34" charset="0"/>
              </a:rPr>
              <a:t>51%</a:t>
            </a:r>
            <a:endParaRPr lang="en-US" sz="24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384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18596" y="546757"/>
            <a:ext cx="9954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Фрагмент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відеовистави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«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Війна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світів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»</a:t>
            </a:r>
            <a:endParaRPr lang="en-US" sz="24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pic>
        <p:nvPicPr>
          <p:cNvPr id="2" name="Orson Welles   War Of The Worlds   Radio Broadcast 1938 Complete Broadcast">
            <a:hlinkClick r:id="" action="ppaction://media"/>
            <a:extLst>
              <a:ext uri="{FF2B5EF4-FFF2-40B4-BE49-F238E27FC236}">
                <a16:creationId xmlns:a16="http://schemas.microsoft.com/office/drawing/2014/main" id="{B3A26DE2-E503-4897-BEEB-CB2A6D8E7C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9204" y="1114425"/>
            <a:ext cx="7113589" cy="533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98094" y="1005173"/>
            <a:ext cx="512690" cy="131061"/>
            <a:chOff x="795585" y="3421099"/>
            <a:chExt cx="1066015" cy="272508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  <a:alpha val="49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67691" y="1226844"/>
            <a:ext cx="42811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12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квітня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, до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Служби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911 н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дійшли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повідомлення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від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мешканців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H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ью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-Й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op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к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a, 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які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нібито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побачили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вулиці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Менгеттена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тигра. З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 c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л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в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ми п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pe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д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c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вників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Д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e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п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ap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м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e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нту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п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ліції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H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ью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-Й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op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к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a,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близьк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 8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години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pa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нку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в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ни 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p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им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ли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кільк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дзвінків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п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po «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н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e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в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e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лик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го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тиг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pa» a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б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 «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іншу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cxo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жу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н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нь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г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тв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ap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ину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», п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міч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e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ну н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вулиці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близьк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 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Вест 162га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вулиця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і Авеню Св.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Ніколаса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в 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Ba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шингт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н Г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йт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c (Ma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нг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e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тт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e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н). Н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мі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c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ц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e 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від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pa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зу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виї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xa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ли п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ліц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e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й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c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ькі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яким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вд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л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oc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я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зл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вити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тварину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Її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п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oca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дили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клітку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відв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e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зли до н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йближчого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п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p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итулку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для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тв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ap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ин.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Пухнастим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порушником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спокою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місцевих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мешканців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виявився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звичайний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єн</a:t>
            </a:r>
            <a:r>
              <a:rPr lang="id-ID" dirty="0">
                <a:solidFill>
                  <a:schemeClr val="bg1"/>
                </a:solidFill>
                <a:cs typeface="Segoe UI" panose="020B0502040204020203" pitchFamily="34" charset="0"/>
              </a:rPr>
              <a:t>o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т.</a:t>
            </a:r>
            <a:endParaRPr lang="en-US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30552" y="3429000"/>
            <a:ext cx="190860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dirty="0">
                <a:solidFill>
                  <a:schemeClr val="accent1"/>
                </a:solidFill>
                <a:cs typeface="Segoe UI" panose="020B0502040204020203" pitchFamily="34" charset="0"/>
              </a:rPr>
              <a:t>Про </a:t>
            </a:r>
            <a:r>
              <a:rPr lang="ru-RU" sz="1600" dirty="0" err="1">
                <a:solidFill>
                  <a:schemeClr val="accent1"/>
                </a:solidFill>
                <a:cs typeface="Segoe UI" panose="020B0502040204020203" pitchFamily="34" charset="0"/>
              </a:rPr>
              <a:t>що</a:t>
            </a:r>
            <a:r>
              <a:rPr lang="ru-RU" sz="1600" dirty="0">
                <a:solidFill>
                  <a:schemeClr val="accent1"/>
                </a:solidFill>
                <a:cs typeface="Segoe UI" panose="020B0502040204020203" pitchFamily="34" charset="0"/>
              </a:rPr>
              <a:t> це </a:t>
            </a:r>
            <a:r>
              <a:rPr lang="ru-RU" sz="1600" dirty="0" err="1">
                <a:solidFill>
                  <a:schemeClr val="accent1"/>
                </a:solidFill>
                <a:cs typeface="Segoe UI" panose="020B0502040204020203" pitchFamily="34" charset="0"/>
              </a:rPr>
              <a:t>повідомлення</a:t>
            </a:r>
            <a:r>
              <a:rPr lang="ru-RU" sz="1600" dirty="0">
                <a:solidFill>
                  <a:schemeClr val="accent1"/>
                </a:solidFill>
                <a:cs typeface="Segoe UI" panose="020B0502040204020203" pitchFamily="34" charset="0"/>
              </a:rPr>
              <a:t>?</a:t>
            </a:r>
            <a:endParaRPr lang="en-US" sz="1600" dirty="0">
              <a:solidFill>
                <a:schemeClr val="accent1"/>
              </a:solidFill>
              <a:cs typeface="Segoe UI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67611" y="3429000"/>
            <a:ext cx="1908606" cy="95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dirty="0">
                <a:solidFill>
                  <a:schemeClr val="accent2"/>
                </a:solidFill>
                <a:cs typeface="Segoe UI" panose="020B0502040204020203" pitchFamily="34" charset="0"/>
              </a:rPr>
              <a:t>До </a:t>
            </a:r>
            <a:r>
              <a:rPr lang="ru-RU" sz="1600" dirty="0" err="1">
                <a:solidFill>
                  <a:schemeClr val="accent2"/>
                </a:solidFill>
                <a:cs typeface="Segoe UI" panose="020B0502040204020203" pitchFamily="34" charset="0"/>
              </a:rPr>
              <a:t>якого</a:t>
            </a:r>
            <a:r>
              <a:rPr lang="ru-RU" sz="1600" dirty="0">
                <a:solidFill>
                  <a:schemeClr val="accent2"/>
                </a:solidFill>
                <a:cs typeface="Segoe UI" panose="020B0502040204020203" pitchFamily="34" charset="0"/>
              </a:rPr>
              <a:t> жанру </a:t>
            </a:r>
            <a:r>
              <a:rPr lang="ru-RU" sz="1600" dirty="0" err="1">
                <a:solidFill>
                  <a:schemeClr val="accent2"/>
                </a:solidFill>
                <a:cs typeface="Segoe UI" panose="020B0502040204020203" pitchFamily="34" charset="0"/>
              </a:rPr>
              <a:t>належить</a:t>
            </a:r>
            <a:r>
              <a:rPr lang="ru-RU" sz="1600" dirty="0">
                <a:solidFill>
                  <a:schemeClr val="accent2"/>
                </a:solidFill>
                <a:cs typeface="Segoe UI" panose="020B0502040204020203" pitchFamily="34" charset="0"/>
              </a:rPr>
              <a:t> це </a:t>
            </a:r>
            <a:r>
              <a:rPr lang="ru-RU" sz="1600" dirty="0" err="1">
                <a:solidFill>
                  <a:schemeClr val="accent2"/>
                </a:solidFill>
                <a:cs typeface="Segoe UI" panose="020B0502040204020203" pitchFamily="34" charset="0"/>
              </a:rPr>
              <a:t>повідомлення</a:t>
            </a:r>
            <a:r>
              <a:rPr lang="ru-RU" sz="1600" dirty="0">
                <a:solidFill>
                  <a:schemeClr val="accent2"/>
                </a:solidFill>
                <a:cs typeface="Segoe UI" panose="020B0502040204020203" pitchFamily="34" charset="0"/>
              </a:rPr>
              <a:t>?</a:t>
            </a:r>
            <a:endParaRPr lang="en-US" sz="1600" dirty="0">
              <a:solidFill>
                <a:schemeClr val="accent2"/>
              </a:solidFill>
              <a:cs typeface="Segoe UI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840940" y="3429000"/>
            <a:ext cx="1908606" cy="95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dirty="0">
                <a:solidFill>
                  <a:schemeClr val="accent3"/>
                </a:solidFill>
                <a:cs typeface="Segoe UI" panose="020B0502040204020203" pitchFamily="34" charset="0"/>
              </a:rPr>
              <a:t>Які </a:t>
            </a:r>
            <a:r>
              <a:rPr lang="ru-RU" sz="1600" dirty="0" err="1">
                <a:solidFill>
                  <a:schemeClr val="accent3"/>
                </a:solidFill>
                <a:cs typeface="Segoe UI" panose="020B0502040204020203" pitchFamily="34" charset="0"/>
              </a:rPr>
              <a:t>емоції</a:t>
            </a:r>
            <a:r>
              <a:rPr lang="ru-RU" sz="1600" dirty="0">
                <a:solidFill>
                  <a:schemeClr val="accent3"/>
                </a:solidFill>
                <a:cs typeface="Segoe UI" panose="020B0502040204020203" pitchFamily="34" charset="0"/>
              </a:rPr>
              <a:t> </a:t>
            </a:r>
            <a:r>
              <a:rPr lang="ru-RU" sz="1600" dirty="0" err="1">
                <a:solidFill>
                  <a:schemeClr val="accent3"/>
                </a:solidFill>
                <a:cs typeface="Segoe UI" panose="020B0502040204020203" pitchFamily="34" charset="0"/>
              </a:rPr>
              <a:t>викликає</a:t>
            </a:r>
            <a:r>
              <a:rPr lang="ru-RU" sz="1600" dirty="0">
                <a:solidFill>
                  <a:schemeClr val="accent3"/>
                </a:solidFill>
                <a:cs typeface="Segoe UI" panose="020B0502040204020203" pitchFamily="34" charset="0"/>
              </a:rPr>
              <a:t> </a:t>
            </a:r>
            <a:r>
              <a:rPr lang="ru-RU" sz="1600" dirty="0" err="1">
                <a:solidFill>
                  <a:schemeClr val="accent3"/>
                </a:solidFill>
                <a:cs typeface="Segoe UI" panose="020B0502040204020203" pitchFamily="34" charset="0"/>
              </a:rPr>
              <a:t>прослуханий</a:t>
            </a:r>
            <a:r>
              <a:rPr lang="ru-RU" sz="1600" dirty="0">
                <a:solidFill>
                  <a:schemeClr val="accent3"/>
                </a:solidFill>
                <a:cs typeface="Segoe UI" panose="020B0502040204020203" pitchFamily="34" charset="0"/>
              </a:rPr>
              <a:t> </a:t>
            </a:r>
            <a:r>
              <a:rPr lang="ru-RU" sz="1600" dirty="0" err="1">
                <a:solidFill>
                  <a:schemeClr val="accent3"/>
                </a:solidFill>
                <a:cs typeface="Segoe UI" panose="020B0502040204020203" pitchFamily="34" charset="0"/>
              </a:rPr>
              <a:t>аудіофрагмент</a:t>
            </a:r>
            <a:r>
              <a:rPr lang="ru-RU" sz="1600" dirty="0">
                <a:solidFill>
                  <a:schemeClr val="accent3"/>
                </a:solidFill>
                <a:cs typeface="Segoe UI" panose="020B0502040204020203" pitchFamily="34" charset="0"/>
              </a:rPr>
              <a:t>?</a:t>
            </a:r>
            <a:endParaRPr lang="en-US" sz="1600" dirty="0">
              <a:solidFill>
                <a:schemeClr val="accent3"/>
              </a:solidFill>
              <a:cs typeface="Segoe UI" panose="020B0502040204020203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885528" y="2476982"/>
            <a:ext cx="798653" cy="7986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  <a:endParaRPr lang="uk-UA" sz="2800" b="1" dirty="0"/>
          </a:p>
        </p:txBody>
      </p:sp>
      <p:sp>
        <p:nvSpPr>
          <p:cNvPr id="23" name="Oval 22"/>
          <p:cNvSpPr/>
          <p:nvPr/>
        </p:nvSpPr>
        <p:spPr>
          <a:xfrm>
            <a:off x="8122587" y="2476982"/>
            <a:ext cx="798653" cy="7986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uk-UA" sz="2800" b="1" dirty="0"/>
          </a:p>
        </p:txBody>
      </p:sp>
      <p:sp>
        <p:nvSpPr>
          <p:cNvPr id="24" name="Oval 23"/>
          <p:cNvSpPr/>
          <p:nvPr/>
        </p:nvSpPr>
        <p:spPr>
          <a:xfrm>
            <a:off x="10395916" y="2476982"/>
            <a:ext cx="798653" cy="7986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48659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2" b="11712"/>
          <a:stretch>
            <a:fillRect/>
          </a:stretch>
        </p:blipFill>
        <p:spPr/>
      </p:pic>
      <p:sp>
        <p:nvSpPr>
          <p:cNvPr id="3" name="Freeform: Shape 2"/>
          <p:cNvSpPr/>
          <p:nvPr/>
        </p:nvSpPr>
        <p:spPr>
          <a:xfrm>
            <a:off x="0" y="0"/>
            <a:ext cx="12191999" cy="6231062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2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2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885">
                <a:schemeClr val="accent1">
                  <a:lumMod val="60000"/>
                  <a:lumOff val="40000"/>
                  <a:alpha val="61000"/>
                </a:schemeClr>
              </a:gs>
              <a:gs pos="38000">
                <a:schemeClr val="accent1">
                  <a:alpha val="86000"/>
                </a:schemeClr>
              </a:gs>
              <a:gs pos="77000">
                <a:schemeClr val="accent5">
                  <a:alpha val="88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98473" y="1154991"/>
            <a:ext cx="647125" cy="165427"/>
            <a:chOff x="795585" y="3421099"/>
            <a:chExt cx="1066015" cy="272508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02213" y="738705"/>
            <a:ext cx="8656735" cy="264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11500" dirty="0">
                <a:solidFill>
                  <a:schemeClr val="bg1"/>
                </a:solidFill>
                <a:latin typeface="+mj-lt"/>
              </a:rPr>
              <a:t>Домашнє завдання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079129" y="3935392"/>
            <a:ext cx="3646025" cy="0"/>
          </a:xfrm>
          <a:prstGeom prst="line">
            <a:avLst/>
          </a:prstGeom>
          <a:ln w="3175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0563104" y="2568577"/>
            <a:ext cx="1162050" cy="1089025"/>
            <a:chOff x="6582" y="1698"/>
            <a:chExt cx="732" cy="686"/>
          </a:xfrm>
          <a:solidFill>
            <a:schemeClr val="accent3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6582" y="1698"/>
              <a:ext cx="732" cy="686"/>
            </a:xfrm>
            <a:custGeom>
              <a:avLst/>
              <a:gdLst>
                <a:gd name="T0" fmla="*/ 644 w 732"/>
                <a:gd name="T1" fmla="*/ 214 h 686"/>
                <a:gd name="T2" fmla="*/ 644 w 732"/>
                <a:gd name="T3" fmla="*/ 133 h 686"/>
                <a:gd name="T4" fmla="*/ 114 w 732"/>
                <a:gd name="T5" fmla="*/ 0 h 686"/>
                <a:gd name="T6" fmla="*/ 103 w 732"/>
                <a:gd name="T7" fmla="*/ 42 h 686"/>
                <a:gd name="T8" fmla="*/ 602 w 732"/>
                <a:gd name="T9" fmla="*/ 166 h 686"/>
                <a:gd name="T10" fmla="*/ 602 w 732"/>
                <a:gd name="T11" fmla="*/ 214 h 686"/>
                <a:gd name="T12" fmla="*/ 173 w 732"/>
                <a:gd name="T13" fmla="*/ 214 h 686"/>
                <a:gd name="T14" fmla="*/ 173 w 732"/>
                <a:gd name="T15" fmla="*/ 128 h 686"/>
                <a:gd name="T16" fmla="*/ 44 w 732"/>
                <a:gd name="T17" fmla="*/ 128 h 686"/>
                <a:gd name="T18" fmla="*/ 44 w 732"/>
                <a:gd name="T19" fmla="*/ 214 h 686"/>
                <a:gd name="T20" fmla="*/ 0 w 732"/>
                <a:gd name="T21" fmla="*/ 214 h 686"/>
                <a:gd name="T22" fmla="*/ 0 w 732"/>
                <a:gd name="T23" fmla="*/ 686 h 686"/>
                <a:gd name="T24" fmla="*/ 732 w 732"/>
                <a:gd name="T25" fmla="*/ 686 h 686"/>
                <a:gd name="T26" fmla="*/ 732 w 732"/>
                <a:gd name="T27" fmla="*/ 214 h 686"/>
                <a:gd name="T28" fmla="*/ 644 w 732"/>
                <a:gd name="T29" fmla="*/ 214 h 686"/>
                <a:gd name="T30" fmla="*/ 644 w 732"/>
                <a:gd name="T31" fmla="*/ 214 h 686"/>
                <a:gd name="T32" fmla="*/ 87 w 732"/>
                <a:gd name="T33" fmla="*/ 171 h 686"/>
                <a:gd name="T34" fmla="*/ 130 w 732"/>
                <a:gd name="T35" fmla="*/ 171 h 686"/>
                <a:gd name="T36" fmla="*/ 130 w 732"/>
                <a:gd name="T37" fmla="*/ 214 h 686"/>
                <a:gd name="T38" fmla="*/ 87 w 732"/>
                <a:gd name="T39" fmla="*/ 214 h 686"/>
                <a:gd name="T40" fmla="*/ 87 w 732"/>
                <a:gd name="T41" fmla="*/ 171 h 686"/>
                <a:gd name="T42" fmla="*/ 689 w 732"/>
                <a:gd name="T43" fmla="*/ 643 h 686"/>
                <a:gd name="T44" fmla="*/ 43 w 732"/>
                <a:gd name="T45" fmla="*/ 643 h 686"/>
                <a:gd name="T46" fmla="*/ 43 w 732"/>
                <a:gd name="T47" fmla="*/ 257 h 686"/>
                <a:gd name="T48" fmla="*/ 44 w 732"/>
                <a:gd name="T49" fmla="*/ 257 h 686"/>
                <a:gd name="T50" fmla="*/ 173 w 732"/>
                <a:gd name="T51" fmla="*/ 257 h 686"/>
                <a:gd name="T52" fmla="*/ 689 w 732"/>
                <a:gd name="T53" fmla="*/ 257 h 686"/>
                <a:gd name="T54" fmla="*/ 689 w 732"/>
                <a:gd name="T55" fmla="*/ 64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32" h="686">
                  <a:moveTo>
                    <a:pt x="644" y="214"/>
                  </a:moveTo>
                  <a:lnTo>
                    <a:pt x="644" y="133"/>
                  </a:lnTo>
                  <a:lnTo>
                    <a:pt x="114" y="0"/>
                  </a:lnTo>
                  <a:lnTo>
                    <a:pt x="103" y="42"/>
                  </a:lnTo>
                  <a:lnTo>
                    <a:pt x="602" y="166"/>
                  </a:lnTo>
                  <a:lnTo>
                    <a:pt x="602" y="214"/>
                  </a:lnTo>
                  <a:lnTo>
                    <a:pt x="173" y="214"/>
                  </a:lnTo>
                  <a:lnTo>
                    <a:pt x="173" y="128"/>
                  </a:lnTo>
                  <a:lnTo>
                    <a:pt x="44" y="128"/>
                  </a:lnTo>
                  <a:lnTo>
                    <a:pt x="44" y="214"/>
                  </a:lnTo>
                  <a:lnTo>
                    <a:pt x="0" y="214"/>
                  </a:lnTo>
                  <a:lnTo>
                    <a:pt x="0" y="686"/>
                  </a:lnTo>
                  <a:lnTo>
                    <a:pt x="732" y="686"/>
                  </a:lnTo>
                  <a:lnTo>
                    <a:pt x="732" y="214"/>
                  </a:lnTo>
                  <a:lnTo>
                    <a:pt x="644" y="214"/>
                  </a:lnTo>
                  <a:lnTo>
                    <a:pt x="644" y="214"/>
                  </a:lnTo>
                  <a:close/>
                  <a:moveTo>
                    <a:pt x="87" y="171"/>
                  </a:moveTo>
                  <a:lnTo>
                    <a:pt x="130" y="171"/>
                  </a:lnTo>
                  <a:lnTo>
                    <a:pt x="130" y="214"/>
                  </a:lnTo>
                  <a:lnTo>
                    <a:pt x="87" y="214"/>
                  </a:lnTo>
                  <a:lnTo>
                    <a:pt x="87" y="171"/>
                  </a:lnTo>
                  <a:close/>
                  <a:moveTo>
                    <a:pt x="689" y="643"/>
                  </a:moveTo>
                  <a:lnTo>
                    <a:pt x="43" y="643"/>
                  </a:lnTo>
                  <a:lnTo>
                    <a:pt x="43" y="257"/>
                  </a:lnTo>
                  <a:lnTo>
                    <a:pt x="44" y="257"/>
                  </a:lnTo>
                  <a:lnTo>
                    <a:pt x="173" y="257"/>
                  </a:lnTo>
                  <a:lnTo>
                    <a:pt x="689" y="257"/>
                  </a:lnTo>
                  <a:lnTo>
                    <a:pt x="689" y="6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6669" y="1998"/>
              <a:ext cx="300" cy="301"/>
            </a:xfrm>
            <a:custGeom>
              <a:avLst/>
              <a:gdLst>
                <a:gd name="T0" fmla="*/ 0 w 840"/>
                <a:gd name="T1" fmla="*/ 420 h 840"/>
                <a:gd name="T2" fmla="*/ 420 w 840"/>
                <a:gd name="T3" fmla="*/ 840 h 840"/>
                <a:gd name="T4" fmla="*/ 840 w 840"/>
                <a:gd name="T5" fmla="*/ 420 h 840"/>
                <a:gd name="T6" fmla="*/ 420 w 840"/>
                <a:gd name="T7" fmla="*/ 0 h 840"/>
                <a:gd name="T8" fmla="*/ 0 w 840"/>
                <a:gd name="T9" fmla="*/ 420 h 840"/>
                <a:gd name="T10" fmla="*/ 420 w 840"/>
                <a:gd name="T11" fmla="*/ 120 h 840"/>
                <a:gd name="T12" fmla="*/ 720 w 840"/>
                <a:gd name="T13" fmla="*/ 420 h 840"/>
                <a:gd name="T14" fmla="*/ 420 w 840"/>
                <a:gd name="T15" fmla="*/ 720 h 840"/>
                <a:gd name="T16" fmla="*/ 120 w 840"/>
                <a:gd name="T17" fmla="*/ 420 h 840"/>
                <a:gd name="T18" fmla="*/ 420 w 840"/>
                <a:gd name="T19" fmla="*/ 12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0" h="840">
                  <a:moveTo>
                    <a:pt x="0" y="420"/>
                  </a:moveTo>
                  <a:cubicBezTo>
                    <a:pt x="0" y="652"/>
                    <a:pt x="188" y="840"/>
                    <a:pt x="420" y="840"/>
                  </a:cubicBezTo>
                  <a:cubicBezTo>
                    <a:pt x="652" y="840"/>
                    <a:pt x="840" y="652"/>
                    <a:pt x="840" y="420"/>
                  </a:cubicBezTo>
                  <a:cubicBezTo>
                    <a:pt x="840" y="189"/>
                    <a:pt x="652" y="0"/>
                    <a:pt x="420" y="0"/>
                  </a:cubicBezTo>
                  <a:cubicBezTo>
                    <a:pt x="188" y="0"/>
                    <a:pt x="0" y="189"/>
                    <a:pt x="0" y="420"/>
                  </a:cubicBezTo>
                  <a:close/>
                  <a:moveTo>
                    <a:pt x="420" y="120"/>
                  </a:moveTo>
                  <a:cubicBezTo>
                    <a:pt x="585" y="120"/>
                    <a:pt x="720" y="255"/>
                    <a:pt x="720" y="420"/>
                  </a:cubicBezTo>
                  <a:cubicBezTo>
                    <a:pt x="720" y="586"/>
                    <a:pt x="585" y="720"/>
                    <a:pt x="420" y="720"/>
                  </a:cubicBezTo>
                  <a:cubicBezTo>
                    <a:pt x="255" y="720"/>
                    <a:pt x="120" y="586"/>
                    <a:pt x="120" y="420"/>
                  </a:cubicBezTo>
                  <a:cubicBezTo>
                    <a:pt x="120" y="255"/>
                    <a:pt x="255" y="120"/>
                    <a:pt x="420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7012" y="2041"/>
              <a:ext cx="214" cy="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7012" y="2127"/>
              <a:ext cx="214" cy="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7098" y="2213"/>
              <a:ext cx="43" cy="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7184" y="2213"/>
              <a:ext cx="42" cy="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6921661" y="4202645"/>
            <a:ext cx="4803493" cy="830997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uk-UA" sz="2400" dirty="0">
                <a:solidFill>
                  <a:schemeClr val="accent3"/>
                </a:solidFill>
                <a:ea typeface="Times New Roman" panose="02020603050405020304" pitchFamily="18" charset="0"/>
              </a:rPr>
              <a:t>Заповнити табличку </a:t>
            </a:r>
            <a:endParaRPr lang="en-US" sz="2400" dirty="0">
              <a:solidFill>
                <a:schemeClr val="accent3"/>
              </a:solidFill>
              <a:ea typeface="Times New Roman" panose="02020603050405020304" pitchFamily="18" charset="0"/>
            </a:endParaRPr>
          </a:p>
          <a:p>
            <a:pPr algn="r"/>
            <a:r>
              <a:rPr lang="uk-UA" sz="2400" dirty="0">
                <a:solidFill>
                  <a:schemeClr val="accent3"/>
                </a:solidFill>
                <a:ea typeface="Times New Roman" panose="02020603050405020304" pitchFamily="18" charset="0"/>
              </a:rPr>
              <a:t>«Жанрові прояви в </a:t>
            </a:r>
            <a:r>
              <a:rPr lang="uk-UA" sz="2400" dirty="0" err="1">
                <a:solidFill>
                  <a:schemeClr val="accent3"/>
                </a:solidFill>
                <a:ea typeface="Times New Roman" panose="02020603050405020304" pitchFamily="18" charset="0"/>
              </a:rPr>
              <a:t>медіатексті</a:t>
            </a:r>
            <a:r>
              <a:rPr lang="uk-UA" sz="2400" dirty="0">
                <a:solidFill>
                  <a:schemeClr val="accent3"/>
                </a:solidFill>
                <a:ea typeface="Times New Roman" panose="02020603050405020304" pitchFamily="18" charset="0"/>
              </a:rPr>
              <a:t>»</a:t>
            </a:r>
            <a:endParaRPr lang="uk-UA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05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8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44546A"/>
      </a:hlink>
      <a:folHlink>
        <a:srgbClr val="3EBBF0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9745</TotalTime>
  <Words>269</Words>
  <Application>Microsoft Office PowerPoint</Application>
  <PresentationFormat>Widescreen</PresentationFormat>
  <Paragraphs>22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Montserrat</vt:lpstr>
      <vt:lpstr>Montserrat Light</vt:lpstr>
      <vt:lpstr>Montserrat SemiBold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Oleksandra Makushenko</cp:lastModifiedBy>
  <cp:revision>876</cp:revision>
  <dcterms:created xsi:type="dcterms:W3CDTF">2017-04-03T03:04:12Z</dcterms:created>
  <dcterms:modified xsi:type="dcterms:W3CDTF">2020-06-10T13:40:20Z</dcterms:modified>
</cp:coreProperties>
</file>